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Roboto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483"/>
        <p:guide pos="436" orient="horz"/>
        <p:guide pos="3793" orient="horz"/>
        <p:guide pos="5518"/>
        <p:guide pos="7197"/>
        <p:guide pos="2162"/>
        <p:guide pos="3341"/>
        <p:guide pos="43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edium-italic.fntdata"/><Relationship Id="rId30" Type="http://schemas.openxmlformats.org/officeDocument/2006/relationships/font" Target="fonts/RobotoMedium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Medium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Только заголовок">
  <p:cSld name="13_Только заголовок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0" name="Google Shape;50;p13"/>
          <p:cNvSpPr/>
          <p:nvPr>
            <p:ph idx="2" type="pic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2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Только заголовок">
  <p:cSld name="21_Только заголовок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6" name="Google Shape;66;p16"/>
          <p:cNvSpPr/>
          <p:nvPr>
            <p:ph idx="2" type="pic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олько заголовок">
  <p:cSld name="18_Только заголовок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Только заголовок">
  <p:cSld name="17_Только заголовок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" name="Google Shape;75;p18"/>
          <p:cNvSpPr/>
          <p:nvPr>
            <p:ph idx="2" type="pic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олько заголовок">
  <p:cSld name="16_Только заголов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9"/>
          <p:cNvSpPr/>
          <p:nvPr>
            <p:ph idx="2" type="pic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олько заголовок">
  <p:cSld name="20_Только заголовок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>
  <p:cSld name="Только заголовок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/>
          <p:nvPr>
            <p:ph idx="2" type="pic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Только заголовок">
  <p:cSld name="12_Только заголовок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олько заголовок">
  <p:cSld name="5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олько заголовок">
  <p:cSld name="10_Только заголовок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/>
          <p:nvPr>
            <p:ph idx="2" type="pic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0" name="Google Shape;110;p25"/>
          <p:cNvSpPr/>
          <p:nvPr>
            <p:ph idx="3" type="pic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олько заголовок">
  <p:cSld name="6_Только заголовок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26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олько заголовок">
  <p:cSld name="7_Только заголовок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7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олько заголовок">
  <p:cSld name="11_Только заголовок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7" name="Google Shape;127;p28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олько заголовок">
  <p:cSld name="3_Только заголовок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">
  <p:cSld name="2_Только заголовок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олько заголовок">
  <p:cSld name="19_Только заголовок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4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9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слайд">
  <p:cSld name="3_Титульный слайд"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>
  <p:cSld name="5_Титульный слайд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27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Relationship Id="rId4" Type="http://schemas.openxmlformats.org/officeDocument/2006/relationships/image" Target="../media/image6.png"/><Relationship Id="rId9" Type="http://schemas.openxmlformats.org/officeDocument/2006/relationships/hyperlink" Target="https://www.youtube.com/watch?v=FQzdE-JI7Ho" TargetMode="External"/><Relationship Id="rId5" Type="http://schemas.openxmlformats.org/officeDocument/2006/relationships/hyperlink" Target="https://www.youtube.com/watch?v=FQzdE-JI7Ho" TargetMode="External"/><Relationship Id="rId6" Type="http://schemas.openxmlformats.org/officeDocument/2006/relationships/hyperlink" Target="https://www.youtube.com/watch?v=FQzdE-JI7Ho" TargetMode="External"/><Relationship Id="rId7" Type="http://schemas.openxmlformats.org/officeDocument/2006/relationships/hyperlink" Target="https://www.youtube.com/watch?v=FQzdE-JI7Ho" TargetMode="External"/><Relationship Id="rId8" Type="http://schemas.openxmlformats.org/officeDocument/2006/relationships/hyperlink" Target="https://www.youtube.com/watch?v=FQzdE-JI7Ho" TargetMode="External"/><Relationship Id="rId11" Type="http://schemas.openxmlformats.org/officeDocument/2006/relationships/hyperlink" Target="https://www.youtube.com/watch?v=FQzdE-JI7Ho" TargetMode="External"/><Relationship Id="rId10" Type="http://schemas.openxmlformats.org/officeDocument/2006/relationships/hyperlink" Target="https://www.youtube.com/watch?v=FQzdE-JI7Ho" TargetMode="External"/><Relationship Id="rId13" Type="http://schemas.openxmlformats.org/officeDocument/2006/relationships/hyperlink" Target="https://www.youtube.com/watch?v=FQzdE-JI7Ho" TargetMode="External"/><Relationship Id="rId12" Type="http://schemas.openxmlformats.org/officeDocument/2006/relationships/hyperlink" Target="https://www.youtube.com/watch?v=FQzdE-JI7Ho" TargetMode="External"/><Relationship Id="rId14" Type="http://schemas.openxmlformats.org/officeDocument/2006/relationships/hyperlink" Target="https://www.youtube.com/watch?v=FQzdE-JI7Ho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/>
          <p:nvPr>
            <p:ph idx="2" type="pic"/>
          </p:nvPr>
        </p:nvPicPr>
        <p:blipFill rotWithShape="1">
          <a:blip r:embed="rId3">
            <a:alphaModFix amt="43000"/>
          </a:blip>
          <a:srcRect b="7739" l="0" r="0" t="7740"/>
          <a:stretch/>
        </p:blipFill>
        <p:spPr>
          <a:xfrm>
            <a:off x="-1" y="-6737"/>
            <a:ext cx="12192000" cy="68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/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/>
          </a:p>
          <a:p>
            <a:pPr indent="0" lvl="0" marL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0"/>
          <p:cNvSpPr txBox="1"/>
          <p:nvPr/>
        </p:nvSpPr>
        <p:spPr>
          <a:xfrm>
            <a:off x="5573125" y="-7141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hlinkClick r:id="rId5"/>
              </a:rPr>
              <a:t>11:36 Текущее видео</a:t>
            </a:r>
            <a:endParaRPr sz="1100" u="sng">
              <a:solidFill>
                <a:schemeClr val="hlink"/>
              </a:solidFill>
              <a:hlinkClick r:id="rId6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hlinkClick r:id="rId7"/>
              </a:rPr>
              <a:t>Смотреть позже</a:t>
            </a:r>
            <a:endParaRPr sz="1100" u="sng">
              <a:solidFill>
                <a:schemeClr val="hlink"/>
              </a:solidFill>
              <a:hlinkClick r:id="rId8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hlinkClick r:id="rId9"/>
              </a:rPr>
              <a:t>Смотреть позже</a:t>
            </a:r>
            <a:endParaRPr sz="1100" u="sng">
              <a:solidFill>
                <a:schemeClr val="hlink"/>
              </a:solidFill>
              <a:hlinkClick r:id="rId10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hlinkClick r:id="rId11"/>
              </a:rPr>
              <a:t>Добавить в очередь</a:t>
            </a:r>
            <a:endParaRPr sz="1100" u="sng">
              <a:solidFill>
                <a:schemeClr val="hlink"/>
              </a:solidFill>
              <a:hlinkClick r:id="rId12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100" u="sng">
                <a:solidFill>
                  <a:schemeClr val="hlink"/>
                </a:solidFill>
                <a:hlinkClick r:id="rId13"/>
              </a:rPr>
              <a:t>Добавить в очередь</a:t>
            </a:r>
            <a:endParaRPr sz="1100" u="sng">
              <a:solidFill>
                <a:schemeClr val="hlink"/>
              </a:solidFill>
              <a:hlinkClick r:id="rId1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9"/>
          <p:cNvSpPr txBox="1"/>
          <p:nvPr>
            <p:ph type="title"/>
          </p:nvPr>
        </p:nvSpPr>
        <p:spPr>
          <a:xfrm>
            <a:off x="690850" y="460076"/>
            <a:ext cx="10810200" cy="2736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b="1" lang="ru-RU" sz="2520"/>
              <a:t>                                   Нормальное распределение</a:t>
            </a:r>
            <a:endParaRPr b="1" sz="25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br>
              <a:rPr b="1" lang="ru-RU" sz="2790"/>
            </a:br>
            <a:r>
              <a:rPr lang="ru-RU" sz="2520"/>
              <a:t> Это распределение вероятностей непрерывной случайной величины </a:t>
            </a:r>
            <a:r>
              <a:rPr b="1" i="1" lang="ru-RU" sz="2520"/>
              <a:t>X</a:t>
            </a:r>
            <a:r>
              <a:rPr lang="ru-RU" sz="2520"/>
              <a:t>, плотность вероятности которой подчиняется формуле:</a:t>
            </a:r>
            <a:endParaRPr sz="3959"/>
          </a:p>
        </p:txBody>
      </p:sp>
      <p:pic>
        <p:nvPicPr>
          <p:cNvPr descr="4.5.png" id="202" name="Google Shape;20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8286" y="3196762"/>
            <a:ext cx="4315429" cy="16194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.6.png" id="203" name="Google Shape;203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0847" y="5067191"/>
            <a:ext cx="4829849" cy="743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 txBox="1"/>
          <p:nvPr>
            <p:ph type="title"/>
          </p:nvPr>
        </p:nvSpPr>
        <p:spPr>
          <a:xfrm>
            <a:off x="690847" y="705080"/>
            <a:ext cx="10810306" cy="12779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b="1" lang="ru-RU" sz="2520"/>
              <a:t>График плотности нормального распределения </a:t>
            </a:r>
            <a:r>
              <a:rPr lang="ru-RU" sz="2520"/>
              <a:t>имеет колоколообразную форму:</a:t>
            </a:r>
            <a:endParaRPr sz="2520"/>
          </a:p>
        </p:txBody>
      </p:sp>
      <p:pic>
        <p:nvPicPr>
          <p:cNvPr descr="4.7.png" id="209" name="Google Shape;20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5607" y="2384155"/>
            <a:ext cx="7059668" cy="316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1"/>
          <p:cNvSpPr txBox="1"/>
          <p:nvPr>
            <p:ph type="title"/>
          </p:nvPr>
        </p:nvSpPr>
        <p:spPr>
          <a:xfrm>
            <a:off x="690847" y="738130"/>
            <a:ext cx="10810306" cy="27321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                           Нормальное распределение</a:t>
            </a:r>
            <a:br>
              <a:rPr lang="ru-RU" sz="2800"/>
            </a:br>
            <a:r>
              <a:rPr lang="ru-RU" sz="2800"/>
              <a:t>Примеры нормально распределенных величин: рост и вес людей, скорость движения молекул в газах и жидкостях, показатели IQ.</a:t>
            </a:r>
            <a:endParaRPr b="1"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2"/>
          <p:cNvSpPr txBox="1"/>
          <p:nvPr>
            <p:ph type="title"/>
          </p:nvPr>
        </p:nvSpPr>
        <p:spPr>
          <a:xfrm>
            <a:off x="690847" y="738130"/>
            <a:ext cx="10810306" cy="30957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br>
              <a:rPr lang="ru-RU" sz="2800"/>
            </a:br>
            <a:r>
              <a:rPr lang="ru-RU" sz="2800"/>
              <a:t>                              </a:t>
            </a:r>
            <a:r>
              <a:rPr b="1" lang="ru-RU" sz="2800"/>
              <a:t>Нормальное распределение</a:t>
            </a:r>
            <a:br>
              <a:rPr lang="ru-RU" sz="2800"/>
            </a:br>
            <a:r>
              <a:rPr lang="ru-RU" sz="2800"/>
              <a:t>Одним из свойств нормального распределения является то, что значения среднего, медианы и моды совпадают.</a:t>
            </a:r>
            <a:br>
              <a:rPr lang="ru-RU" sz="2800"/>
            </a:br>
            <a:endParaRPr b="1" sz="2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/>
          <p:nvPr>
            <p:ph type="title"/>
          </p:nvPr>
        </p:nvSpPr>
        <p:spPr>
          <a:xfrm>
            <a:off x="1980197" y="-132521"/>
            <a:ext cx="10810200" cy="21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br>
              <a:rPr lang="ru-RU" sz="2800"/>
            </a:br>
            <a:r>
              <a:rPr lang="ru-RU" sz="2800"/>
              <a:t>                                </a:t>
            </a:r>
            <a:r>
              <a:rPr b="1" lang="ru-RU" sz="2400"/>
              <a:t>Нормальное распределение</a:t>
            </a:r>
            <a:br>
              <a:rPr lang="ru-RU" sz="2400"/>
            </a:br>
            <a:r>
              <a:rPr lang="ru-RU" sz="2400"/>
              <a:t>На отрезке от −σ до +σ расположено около 68 % наблюдений,</a:t>
            </a:r>
            <a:br>
              <a:rPr lang="ru-RU" sz="2400"/>
            </a:br>
            <a:r>
              <a:rPr lang="ru-RU" sz="2400"/>
              <a:t>от −2σ до +2σ — 95.4 %,</a:t>
            </a:r>
            <a:br>
              <a:rPr lang="ru-RU" sz="2400"/>
            </a:br>
            <a:r>
              <a:rPr lang="ru-RU" sz="2400"/>
              <a:t>и от −3σ до +3σ — 99.72 %.</a:t>
            </a:r>
            <a:endParaRPr b="1" sz="2400"/>
          </a:p>
        </p:txBody>
      </p:sp>
      <p:pic>
        <p:nvPicPr>
          <p:cNvPr descr="4.7.png" id="225" name="Google Shape;225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0202" y="2875402"/>
            <a:ext cx="6691453" cy="3003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4"/>
          <p:cNvSpPr txBox="1"/>
          <p:nvPr>
            <p:ph type="title"/>
          </p:nvPr>
        </p:nvSpPr>
        <p:spPr>
          <a:xfrm>
            <a:off x="690850" y="738124"/>
            <a:ext cx="10810200" cy="5283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                       Центральная предельная теорема</a:t>
            </a:r>
            <a:endParaRPr b="1" sz="2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br>
              <a:rPr b="1" lang="ru-RU" sz="2800"/>
            </a:br>
            <a:r>
              <a:rPr lang="ru-RU" sz="2800"/>
              <a:t>Центральные предельные теоремы — класс теорем в теории вероятностей. Они утверждают, что сумма достаточно большого количества слабо зависимых случайных величин, </a:t>
            </a:r>
            <a:br>
              <a:rPr lang="ru-RU" sz="2800"/>
            </a:br>
            <a:r>
              <a:rPr lang="ru-RU" sz="2800"/>
              <a:t>у которых примерно одинаковые масштабы, имеет распределение, близкое к нормальному.</a:t>
            </a:r>
            <a:endParaRPr b="1" sz="2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5"/>
          <p:cNvSpPr txBox="1"/>
          <p:nvPr>
            <p:ph type="title"/>
          </p:nvPr>
        </p:nvSpPr>
        <p:spPr>
          <a:xfrm>
            <a:off x="690847" y="738130"/>
            <a:ext cx="10810306" cy="34372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                      Центральная предельная теорема</a:t>
            </a:r>
            <a:br>
              <a:rPr b="1" lang="ru-RU" sz="2800"/>
            </a:br>
            <a:r>
              <a:rPr lang="ru-RU" sz="2800"/>
              <a:t>Если у нас есть несколько выборок из генеральной совокупности (то есть из совокупности всех возможных объектов исследования), то среднее по этим выборкам также будет иметь нормальное распределение.</a:t>
            </a:r>
            <a:endParaRPr sz="2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6"/>
          <p:cNvSpPr txBox="1"/>
          <p:nvPr>
            <p:ph type="title"/>
          </p:nvPr>
        </p:nvSpPr>
        <p:spPr>
          <a:xfrm>
            <a:off x="690847" y="738130"/>
            <a:ext cx="10810306" cy="41753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                     Центральная предельная теорема</a:t>
            </a:r>
            <a:br>
              <a:rPr b="1" lang="ru-RU" sz="2800"/>
            </a:br>
            <a:r>
              <a:rPr lang="ru-RU" sz="2800"/>
              <a:t>С</a:t>
            </a:r>
            <a:r>
              <a:rPr lang="ru-RU" sz="2800"/>
              <a:t>реднее достаточно большого числа независимых и нормально распределенных случайных величин также является приблизительно нормально распределенным.</a:t>
            </a:r>
            <a:br>
              <a:rPr lang="ru-RU" sz="2800"/>
            </a:br>
            <a:endParaRPr sz="2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7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246" name="Google Shape;246;p47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Непрерывная случайная величина.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Функция и плотность распределения вероятностей.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Равномерное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Нормальное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Центральная предельная теорема.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1"/>
          <p:cNvPicPr preferRelativeResize="0"/>
          <p:nvPr>
            <p:ph idx="2" type="pic"/>
          </p:nvPr>
        </p:nvPicPr>
        <p:blipFill rotWithShape="1">
          <a:blip r:embed="rId3">
            <a:alphaModFix amt="64000"/>
          </a:blip>
          <a:srcRect b="7651" l="0" r="0" t="765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1"/>
          <p:cNvSpPr txBox="1"/>
          <p:nvPr>
            <p:ph type="title"/>
          </p:nvPr>
        </p:nvSpPr>
        <p:spPr>
          <a:xfrm>
            <a:off x="690846" y="2115239"/>
            <a:ext cx="10281953" cy="28966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2" name="Google Shape;152;p31"/>
          <p:cNvSpPr txBox="1"/>
          <p:nvPr>
            <p:ph idx="1" type="body"/>
          </p:nvPr>
        </p:nvSpPr>
        <p:spPr>
          <a:xfrm>
            <a:off x="690847" y="5144090"/>
            <a:ext cx="9917886" cy="1421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b="1" lang="ru-RU"/>
              <a:t>Непрерывные случайные величины. Функция распределения и плотность распределения вероятностей. Равномерное и нормальное распределение. Центральная предельная теорема</a:t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  <p:pic>
        <p:nvPicPr>
          <p:cNvPr id="153" name="Google Shape;15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0" i="0" lang="ru-RU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4</a:t>
            </a:r>
            <a:endParaRPr b="0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60" name="Google Shape;160;p32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Непрерывные случайные величины.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Функцию и плотность распределения вероятностей.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Равномерное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Нормальное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Центральную предельную теорему.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3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3"/>
          <p:cNvSpPr txBox="1"/>
          <p:nvPr/>
        </p:nvSpPr>
        <p:spPr>
          <a:xfrm>
            <a:off x="690846" y="499646"/>
            <a:ext cx="10733645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ru-RU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Непрерывная случайная величина </a:t>
            </a:r>
            <a:r>
              <a:rPr b="0" i="0" lang="ru-RU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может принимать все</a:t>
            </a:r>
            <a:r>
              <a:rPr lang="ru-RU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ru-RU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возможные значения, содержащиеся на промежутке, </a:t>
            </a:r>
            <a:r>
              <a:rPr lang="ru-RU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который</a:t>
            </a:r>
            <a:r>
              <a:rPr b="0" i="0" lang="ru-RU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может быть как</a:t>
            </a:r>
            <a:r>
              <a:rPr lang="ru-RU"/>
              <a:t> </a:t>
            </a:r>
            <a:r>
              <a:rPr b="0" i="0" lang="ru-RU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конечным (ограниченным), так и бесконечным.</a:t>
            </a:r>
            <a:endParaRPr/>
          </a:p>
          <a:p>
            <a:pPr indent="-228600" lvl="0" marL="22860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28600" lvl="0" marL="228600" marR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i="0" lang="ru-RU" sz="1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indent="0" lvl="0" marL="0" marR="0" rtl="0" algn="l">
              <a:lnSpc>
                <a:spcPct val="49454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/>
          <p:nvPr>
            <p:ph type="title"/>
          </p:nvPr>
        </p:nvSpPr>
        <p:spPr>
          <a:xfrm>
            <a:off x="690847" y="848299"/>
            <a:ext cx="10810306" cy="328302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Roboto"/>
              <a:buNone/>
            </a:pPr>
            <a:r>
              <a:rPr b="1" lang="ru-RU" sz="3240"/>
              <a:t>Функция распределения вероятностей</a:t>
            </a:r>
            <a:r>
              <a:rPr lang="ru-RU" sz="3240"/>
              <a:t> — функция </a:t>
            </a:r>
            <a:r>
              <a:rPr b="1" i="1" lang="ru-RU" sz="3240"/>
              <a:t>F(x)</a:t>
            </a:r>
            <a:r>
              <a:rPr lang="ru-RU" sz="3240"/>
              <a:t>, которая для каждого значения </a:t>
            </a:r>
            <a:r>
              <a:rPr b="1" i="1" lang="ru-RU" sz="3240"/>
              <a:t>x</a:t>
            </a:r>
            <a:r>
              <a:rPr lang="ru-RU" sz="3240"/>
              <a:t> показывает, какова вероятность того, что случайная величина меньше </a:t>
            </a:r>
            <a:r>
              <a:rPr b="1" i="1" lang="ru-RU" sz="3240"/>
              <a:t>x</a:t>
            </a:r>
            <a:r>
              <a:rPr lang="ru-RU" sz="3240"/>
              <a:t>.</a:t>
            </a:r>
            <a:endParaRPr sz="32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>
            <a:off x="690847" y="460070"/>
            <a:ext cx="10810306" cy="26246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Плотность распределения вероятностей</a:t>
            </a:r>
            <a:r>
              <a:rPr lang="ru-RU" sz="2800"/>
              <a:t> — это функция </a:t>
            </a:r>
            <a:r>
              <a:rPr b="1" i="1" lang="ru-RU" sz="2800"/>
              <a:t>f(x)</a:t>
            </a:r>
            <a:r>
              <a:rPr lang="ru-RU" sz="2800"/>
              <a:t>,</a:t>
            </a:r>
            <a:br>
              <a:rPr lang="ru-RU" sz="2800"/>
            </a:br>
            <a:r>
              <a:rPr lang="ru-RU" sz="2800"/>
              <a:t>которая равна производной функции распределения вероятностей:</a:t>
            </a:r>
            <a:endParaRPr sz="2800"/>
          </a:p>
        </p:txBody>
      </p:sp>
      <p:pic>
        <p:nvPicPr>
          <p:cNvPr descr="4.1.png" id="178" name="Google Shape;17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7745" y="3257981"/>
            <a:ext cx="2943636" cy="1019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title"/>
          </p:nvPr>
        </p:nvSpPr>
        <p:spPr>
          <a:xfrm>
            <a:off x="690847" y="460070"/>
            <a:ext cx="10810306" cy="22390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b="1" lang="ru-RU" sz="2800"/>
              <a:t>                             Равномерное распределение</a:t>
            </a:r>
            <a:br>
              <a:rPr b="1" lang="ru-RU" sz="3100"/>
            </a:br>
            <a:r>
              <a:rPr lang="ru-RU" sz="2800"/>
              <a:t>Распределение вероятностей случайной величины </a:t>
            </a:r>
            <a:r>
              <a:rPr b="1" i="1" lang="ru-RU" sz="2800"/>
              <a:t>X</a:t>
            </a:r>
            <a:r>
              <a:rPr lang="ru-RU" sz="2800"/>
              <a:t> в зависимости от </a:t>
            </a:r>
            <a:r>
              <a:rPr lang="ru-RU" sz="2800"/>
              <a:t>плотности:</a:t>
            </a:r>
            <a:endParaRPr/>
          </a:p>
        </p:txBody>
      </p:sp>
      <p:pic>
        <p:nvPicPr>
          <p:cNvPr descr="4.2.png" id="184" name="Google Shape;18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6547" y="2882533"/>
            <a:ext cx="6658905" cy="2238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/>
          <p:nvPr>
            <p:ph type="title"/>
          </p:nvPr>
        </p:nvSpPr>
        <p:spPr>
          <a:xfrm>
            <a:off x="690847" y="460069"/>
            <a:ext cx="10810306" cy="11704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b="1" lang="ru-RU" sz="2520"/>
              <a:t>                                Равномерное распределение</a:t>
            </a:r>
            <a:br>
              <a:rPr b="1" lang="ru-RU" sz="2520"/>
            </a:br>
            <a:r>
              <a:rPr lang="ru-RU" sz="2520"/>
              <a:t>График плотности равномерного распределения:</a:t>
            </a:r>
            <a:endParaRPr sz="2520"/>
          </a:p>
        </p:txBody>
      </p:sp>
      <p:pic>
        <p:nvPicPr>
          <p:cNvPr descr="4.3.png" id="190" name="Google Shape;19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7461" y="2161376"/>
            <a:ext cx="4777078" cy="3196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690847" y="460069"/>
            <a:ext cx="10810306" cy="117042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b="1" lang="ru-RU" sz="2520"/>
              <a:t>                                      Равномерное распределение</a:t>
            </a:r>
            <a:br>
              <a:rPr b="1" lang="ru-RU" sz="2520"/>
            </a:br>
            <a:r>
              <a:rPr lang="ru-RU" sz="2520"/>
              <a:t>График функции равномерного распределения:</a:t>
            </a:r>
            <a:endParaRPr sz="2520"/>
          </a:p>
        </p:txBody>
      </p:sp>
      <p:pic>
        <p:nvPicPr>
          <p:cNvPr descr="4.4.png" id="196" name="Google Shape;19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6810" y="2223865"/>
            <a:ext cx="4378379" cy="3225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